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0"/>
  </p:notesMasterIdLst>
  <p:sldIdLst>
    <p:sldId id="284" r:id="rId2"/>
    <p:sldId id="278" r:id="rId3"/>
    <p:sldId id="275" r:id="rId4"/>
    <p:sldId id="256" r:id="rId5"/>
    <p:sldId id="257" r:id="rId6"/>
    <p:sldId id="262" r:id="rId7"/>
    <p:sldId id="258" r:id="rId8"/>
    <p:sldId id="259" r:id="rId9"/>
    <p:sldId id="260" r:id="rId10"/>
    <p:sldId id="261" r:id="rId11"/>
    <p:sldId id="267" r:id="rId12"/>
    <p:sldId id="263" r:id="rId13"/>
    <p:sldId id="265" r:id="rId14"/>
    <p:sldId id="266" r:id="rId15"/>
    <p:sldId id="264" r:id="rId16"/>
    <p:sldId id="268" r:id="rId17"/>
    <p:sldId id="269" r:id="rId18"/>
    <p:sldId id="280" r:id="rId19"/>
    <p:sldId id="279" r:id="rId20"/>
    <p:sldId id="270" r:id="rId21"/>
    <p:sldId id="281" r:id="rId22"/>
    <p:sldId id="282" r:id="rId23"/>
    <p:sldId id="271" r:id="rId24"/>
    <p:sldId id="273" r:id="rId25"/>
    <p:sldId id="283" r:id="rId26"/>
    <p:sldId id="276" r:id="rId27"/>
    <p:sldId id="274" r:id="rId28"/>
    <p:sldId id="27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63" d="100"/>
          <a:sy n="63" d="100"/>
        </p:scale>
        <p:origin x="522" y="78"/>
      </p:cViewPr>
      <p:guideLst/>
    </p:cSldViewPr>
  </p:slideViewPr>
  <p:outlineViewPr>
    <p:cViewPr>
      <p:scale>
        <a:sx n="33" d="100"/>
        <a:sy n="33" d="100"/>
      </p:scale>
      <p:origin x="0" y="-212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33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FAD51-9FE5-43DC-B0D5-DF2482C74F1F}" type="datetimeFigureOut">
              <a:rPr lang="en-CA" smtClean="0"/>
              <a:t>2026-05-01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1ECFA-0DC0-4B54-B650-6DBF8BB696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7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1ECFA-0DC0-4B54-B650-6DBF8BB696D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33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1ECFA-0DC0-4B54-B650-6DBF8BB696D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64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1ECFA-0DC0-4B54-B650-6DBF8BB696D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49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1ECFA-0DC0-4B54-B650-6DBF8BB696D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65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C5FA-3639-2234-3F52-5AAF63F8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57F97-9156-A18F-3C30-CDBCDDD89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23AA5-36FA-8B41-4F99-9B267BBC6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90462-2261-2F23-0E5D-DCE84F577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1ECFA-0DC0-4B54-B650-6DBF8BB696D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24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078-CCB1-426A-BCF3-079807864037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9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B23-4E5B-4E86-AE10-58BA27EE9262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60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F7DB-B896-446A-8D3B-683B0E6684A6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25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9294-2D91-41F5-8256-17ACABE9D778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94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E2FA-6DFF-4E4E-9361-C5EEC9FBAA3E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60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A6AC-5EC8-470E-875C-C8026D42A924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49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8551-7E52-428D-B91F-0A47A07A71EA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74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2551-B0A3-4169-8D2A-7CADD750773A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97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6F9A-A158-44BA-ABB2-7DFB47E39381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31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91E-C842-4A80-ADAE-8B52D59B1FC7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254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0308-9F53-426A-BDCD-39EE90E56324}" type="datetime1">
              <a:rPr lang="en-CA" smtClean="0"/>
              <a:t>2026-05-01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6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288D-3993-4463-9EF7-0CC5E535097E}" type="datetime1">
              <a:rPr lang="en-CA" smtClean="0"/>
              <a:t>2026-05-01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93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C6B5-06EB-41E0-94F0-6AFA76F6814A}" type="datetime1">
              <a:rPr lang="en-CA" smtClean="0"/>
              <a:t>2026-05-01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D6DC-6133-40CC-AD4F-32896666A912}" type="datetime1">
              <a:rPr lang="en-CA" smtClean="0"/>
              <a:t>2026-05-01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10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C771-A5DB-42B0-96E0-AECDBFF061CB}" type="datetime1">
              <a:rPr lang="en-CA" smtClean="0"/>
              <a:t>2026-05-01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25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AC9C-6ACD-47A1-B21E-64C584330D1D}" type="datetime1">
              <a:rPr lang="en-CA" smtClean="0"/>
              <a:t>2026-05-01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26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E55B7-46A6-486A-A56C-89AC30D2496B}" type="datetime1">
              <a:rPr lang="en-CA" smtClean="0"/>
              <a:t>2026-05-01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78660D-9FF7-4BCB-952C-4E3130A0DE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41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DD89-33C8-65E5-8CDC-76AD04BE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44476"/>
            <a:ext cx="9365825" cy="21804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 to BuildGreen Atlantic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/>
              <a:t>Halifax, Nova Scotia, April 28, 2026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C5A03-3CB9-1FDC-F619-D594C879E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3" y="3246120"/>
            <a:ext cx="8984825" cy="2648373"/>
          </a:xfrm>
        </p:spPr>
        <p:txBody>
          <a:bodyPr>
            <a:normAutofit/>
          </a:bodyPr>
          <a:lstStyle/>
          <a:p>
            <a:r>
              <a:rPr lang="en-US" dirty="0"/>
              <a:t>Copyright Gavin Pitchford © 2026 </a:t>
            </a:r>
          </a:p>
          <a:p>
            <a:r>
              <a:rPr lang="en-US" dirty="0"/>
              <a:t>Numbers quoted overwhelmingly sourced from Statistics Canada and other Government of Canada sources.  Some numbers in the “prism” slide borrow from industry reports (i.e. CaGBC / Delphi, 2026) </a:t>
            </a:r>
          </a:p>
          <a:p>
            <a:r>
              <a:rPr lang="en-US" dirty="0"/>
              <a:t>Individual slides may be replicated, provided credit is given. To replicate beyond a single slide, please first contact the author for written permission. 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F219E-85E7-4C37-6FD5-8D18D7A3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Green Atlantic –© Gavin Pitchford CEO Delta Management Group / Clean50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EB8CD-DB61-E62A-367F-7D3C2778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13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BB77D-EEA7-7DB8-A3B7-DE6EEA905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1571-22A3-3FDF-BA10-533E225B1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Fossil Fuel Industry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A779-3652-E3CF-D720-BA68834A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4887"/>
            <a:ext cx="8834966" cy="5181600"/>
          </a:xfrm>
        </p:spPr>
        <p:txBody>
          <a:bodyPr>
            <a:normAutofit/>
          </a:bodyPr>
          <a:lstStyle/>
          <a:p>
            <a:r>
              <a:rPr lang="en-CA" sz="2200" b="1" dirty="0"/>
              <a:t>Tied with Venezuela for “Dirtiest oil in the WORLD” award: </a:t>
            </a:r>
          </a:p>
          <a:p>
            <a:pPr lvl="1"/>
            <a:r>
              <a:rPr lang="en-CA" sz="2200" dirty="0"/>
              <a:t>the tar sands oil = filthy product can only be refined in one place – not gasoline. (Why our “oil” is priced below market).</a:t>
            </a:r>
          </a:p>
          <a:p>
            <a:pPr lvl="1"/>
            <a:r>
              <a:rPr lang="en-CA" sz="2200" dirty="0"/>
              <a:t>Difficult extraction consumes most energy in process (takes ~5 barrels to extract 10)</a:t>
            </a:r>
          </a:p>
          <a:p>
            <a:r>
              <a:rPr lang="en-CA" sz="2200" dirty="0"/>
              <a:t>If Alberta were a country, </a:t>
            </a:r>
            <a:r>
              <a:rPr lang="en-CA" sz="2200" b="1" dirty="0"/>
              <a:t>would be the highest per-capita GHG emissions in the WORLD </a:t>
            </a:r>
            <a:r>
              <a:rPr lang="en-CA" sz="2200" dirty="0"/>
              <a:t>(Saskatchewan #3)</a:t>
            </a:r>
          </a:p>
          <a:p>
            <a:r>
              <a:rPr lang="en-CA" sz="2200" b="1" u="sng" dirty="0"/>
              <a:t>Confirmed</a:t>
            </a:r>
            <a:r>
              <a:rPr lang="en-CA" sz="2200" dirty="0"/>
              <a:t> clean up costs of un-capped abandoned wells</a:t>
            </a:r>
            <a:r>
              <a:rPr lang="en-CA" sz="2200" b="1" dirty="0"/>
              <a:t>: $190 Billion:  Estimated +$70 more  </a:t>
            </a:r>
            <a:r>
              <a:rPr lang="en-CA" sz="2200" dirty="0"/>
              <a:t>(expected hidden remediation) </a:t>
            </a:r>
          </a:p>
          <a:p>
            <a:pPr lvl="1"/>
            <a:r>
              <a:rPr lang="en-CA" sz="2000" dirty="0"/>
              <a:t>$260 B estimated total.  Cleanup Funds in reserve: $1.6 Billion.  </a:t>
            </a:r>
            <a:r>
              <a:rPr lang="en-CA" sz="2000" b="1" dirty="0"/>
              <a:t>Shortfall $258.4 (half annual federal budget)</a:t>
            </a:r>
          </a:p>
          <a:p>
            <a:pPr lvl="1"/>
            <a:r>
              <a:rPr lang="en-CA" sz="2000" dirty="0"/>
              <a:t>50% of existing wells expected to cease production by 2035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EB44F-0082-C98E-09E8-B41FBA4C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00C72-1D46-7E14-417E-3E512AF5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10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227B0-AF05-8A3E-4ED9-54D72DD6D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7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821FC-92C7-46DD-5577-C92792E3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81822" cy="2819400"/>
          </a:xfrm>
        </p:spPr>
        <p:txBody>
          <a:bodyPr>
            <a:normAutofit fontScale="90000"/>
          </a:bodyPr>
          <a:lstStyle/>
          <a:p>
            <a:r>
              <a:rPr lang="en-CA" sz="3100" dirty="0">
                <a:solidFill>
                  <a:srgbClr val="002060"/>
                </a:solidFill>
              </a:rPr>
              <a:t>In this room, most of us agree: The “clean economy” is better than our existing, fossil fuel focused economy. Yes, it’s a low bar… </a:t>
            </a:r>
            <a:br>
              <a:rPr lang="en-CA" sz="3100" dirty="0">
                <a:solidFill>
                  <a:srgbClr val="002060"/>
                </a:solidFill>
              </a:rPr>
            </a:br>
            <a:r>
              <a:rPr lang="en-CA" sz="800" dirty="0">
                <a:solidFill>
                  <a:srgbClr val="002060"/>
                </a:solidFill>
              </a:rPr>
              <a:t> </a:t>
            </a:r>
            <a:br>
              <a:rPr lang="en-CA" sz="3100" dirty="0">
                <a:solidFill>
                  <a:srgbClr val="002060"/>
                </a:solidFill>
              </a:rPr>
            </a:br>
            <a:r>
              <a:rPr lang="en-CA" sz="3100" dirty="0">
                <a:solidFill>
                  <a:srgbClr val="002060"/>
                </a:solidFill>
              </a:rPr>
              <a:t>But… the fossil fuel industry won’t go quietly…</a:t>
            </a:r>
            <a:br>
              <a:rPr lang="en-CA" dirty="0">
                <a:solidFill>
                  <a:srgbClr val="002060"/>
                </a:solidFill>
              </a:rPr>
            </a:br>
            <a:r>
              <a:rPr lang="en-CA" sz="800" dirty="0">
                <a:solidFill>
                  <a:srgbClr val="002060"/>
                </a:solidFill>
              </a:rPr>
              <a:t> </a:t>
            </a:r>
            <a:br>
              <a:rPr lang="en-CA" dirty="0">
                <a:solidFill>
                  <a:srgbClr val="002060"/>
                </a:solidFill>
              </a:rPr>
            </a:br>
            <a:r>
              <a:rPr lang="en-CA" sz="1400" dirty="0">
                <a:solidFill>
                  <a:srgbClr val="002060"/>
                </a:solidFill>
              </a:rPr>
              <a:t> </a:t>
            </a:r>
            <a:br>
              <a:rPr lang="en-CA" dirty="0">
                <a:solidFill>
                  <a:srgbClr val="00206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For us to prevail, we will need to do 2 things: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5354-18A5-FA5E-51EE-386A7A1F7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661438"/>
            <a:ext cx="8596668" cy="2523462"/>
          </a:xfrm>
        </p:spPr>
        <p:txBody>
          <a:bodyPr>
            <a:normAutofit/>
          </a:bodyPr>
          <a:lstStyle/>
          <a:p>
            <a:r>
              <a:rPr lang="en-CA" sz="2400" dirty="0"/>
              <a:t>Counter decades worth of embedded biases and misinformation:  The average Canadian believes the fossil fuel industry represents between 30 and 40% of our GDP. </a:t>
            </a:r>
          </a:p>
          <a:p>
            <a:r>
              <a:rPr lang="en-CA" sz="2400" b="1" dirty="0"/>
              <a:t>Present an economic alternative Canadians can see as providing us continued prosperity</a:t>
            </a:r>
            <a:r>
              <a:rPr lang="en-CA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644F9-7018-1C17-289A-572061D0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8E31D-3620-28F5-36B3-BBD03D63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11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EAD22-0ED8-D224-545F-3F03E06B9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7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8D63-8A0B-E5DC-0359-08DAF91A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8300"/>
            <a:ext cx="9265156" cy="1054100"/>
          </a:xfrm>
        </p:spPr>
        <p:txBody>
          <a:bodyPr>
            <a:normAutofit fontScale="90000"/>
          </a:bodyPr>
          <a:lstStyle/>
          <a:p>
            <a:r>
              <a:rPr lang="en-CA" sz="3200" b="1" dirty="0">
                <a:solidFill>
                  <a:schemeClr val="accent2">
                    <a:lumMod val="75000"/>
                  </a:schemeClr>
                </a:solidFill>
              </a:rPr>
              <a:t>They’re gonna fight back:</a:t>
            </a:r>
            <a:br>
              <a:rPr lang="en-CA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3200" b="1" dirty="0">
                <a:solidFill>
                  <a:schemeClr val="accent2">
                    <a:lumMod val="75000"/>
                  </a:schemeClr>
                </a:solidFill>
              </a:rPr>
              <a:t>Misinformation and FUD (fear - uncertainty - doubt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37EB-A6D7-2545-F785-ABAF1AED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9900"/>
            <a:ext cx="8596668" cy="47498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MYTH 1: Even just their calling it “energy” is nonsense.</a:t>
            </a:r>
          </a:p>
          <a:p>
            <a:pPr marL="0" indent="0">
              <a:spcBef>
                <a:spcPts val="0"/>
              </a:spcBef>
              <a:buNone/>
            </a:pPr>
            <a:endParaRPr lang="en-CA" sz="9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solidFill>
                  <a:schemeClr val="tx1"/>
                </a:solidFill>
              </a:rPr>
              <a:t>Reality: </a:t>
            </a:r>
            <a:r>
              <a:rPr lang="en-CA" sz="2000" dirty="0">
                <a:solidFill>
                  <a:schemeClr val="tx1"/>
                </a:solidFill>
              </a:rPr>
              <a:t>That’s akin to saying “lumber” is houses and “asbestos” is brake pad linings</a:t>
            </a:r>
          </a:p>
          <a:p>
            <a:pPr marL="0" indent="0">
              <a:spcBef>
                <a:spcPts val="0"/>
              </a:spcBef>
              <a:buNone/>
            </a:pPr>
            <a:endParaRPr lang="en-CA" sz="2000" dirty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MYTH 2: Canada is a “clean energy” powerhouse</a:t>
            </a:r>
          </a:p>
          <a:p>
            <a:pPr marL="0" indent="0">
              <a:spcBef>
                <a:spcPts val="0"/>
              </a:spcBef>
              <a:buNone/>
            </a:pPr>
            <a:endParaRPr lang="en-CA" sz="9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solidFill>
                  <a:schemeClr val="tx1"/>
                </a:solidFill>
              </a:rPr>
              <a:t>Reality: It’s not remotely “</a:t>
            </a:r>
            <a:r>
              <a:rPr lang="en-CA" sz="2000" dirty="0">
                <a:solidFill>
                  <a:schemeClr val="tx1"/>
                </a:solidFill>
              </a:rPr>
              <a:t>clean”. We mine and sell chemicals so toxic and so dangerous that a small spill can destroy water tables in concentrations of as little as1 part-per-million.  You can’t eat it, drink it, breathe it  or touch it in the tiniest concentrations, without dying or experiencing health issues</a:t>
            </a:r>
            <a:r>
              <a:rPr lang="en-CA" sz="2000" dirty="0">
                <a:solidFill>
                  <a:srgbClr val="FF0000"/>
                </a:solidFill>
              </a:rPr>
              <a:t>. </a:t>
            </a:r>
            <a:endParaRPr lang="en-CA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CA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MYTH 3: “</a:t>
            </a:r>
            <a:r>
              <a:rPr lang="en-CA" sz="2000" dirty="0">
                <a:solidFill>
                  <a:srgbClr val="FF0000"/>
                </a:solidFill>
              </a:rPr>
              <a:t>Canadian Oil is the Cleanest / Lowest Carbon in the world. It displaces coal and dirty oil” (mined in evil corrupt empires elsewhere)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000" dirty="0">
                <a:solidFill>
                  <a:srgbClr val="FF0000"/>
                </a:solidFill>
              </a:rPr>
              <a:t>    	</a:t>
            </a:r>
            <a:r>
              <a:rPr lang="en-CA" sz="1400" i="1" dirty="0">
                <a:solidFill>
                  <a:srgbClr val="FF0000"/>
                </a:solidFill>
              </a:rPr>
              <a:t>Think tank “Distinguished Fellow” - former Pathways exec - CBC news January 2026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tx1"/>
                </a:solidFill>
              </a:rPr>
              <a:t>Reality: tar sands </a:t>
            </a:r>
            <a:r>
              <a:rPr lang="en-CA" sz="2000" dirty="0">
                <a:solidFill>
                  <a:schemeClr val="tx1"/>
                </a:solidFill>
              </a:rPr>
              <a:t>oil is so dirty only one place in North America can process it. The methane emissions from our CNG are way more powerful a GHG than CO2, and the methane lost in extraction and during transport / load / unload, and the GHGs from shipment make CNG just as dirty as most coal.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A7F83-8E9B-EFF8-CC55-2947EAD5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E91BF-5B0F-68F9-7A7C-AEFDA7BD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12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E8ADB-813F-00F1-C70E-D765FAE52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0CEEE-7E50-E2FC-756E-3A8FECFA5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F2AA-D7DA-F554-FDB0-2B2406FF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Fighting back: DEMOTIVATION through more FUD / misinformation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BE9E9-2580-751A-4366-F3614EFE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08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MYTH 4: Electric Vehicles &lt;</a:t>
            </a:r>
            <a:r>
              <a:rPr lang="en-CA" sz="2000" b="1" i="1" dirty="0">
                <a:solidFill>
                  <a:srgbClr val="FF0000"/>
                </a:solidFill>
              </a:rPr>
              <a:t>insert nonsense challenge here</a:t>
            </a:r>
            <a:r>
              <a:rPr lang="en-CA" sz="2000" b="1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en-CA" sz="8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“There aren’t enough critical minerals to build all those EV batteries”. “There’s big GHGs in creating batteries”.  “They only last a couple of years”.  “Why even bother trying to be good”? </a:t>
            </a:r>
          </a:p>
          <a:p>
            <a:pPr marL="0" indent="0">
              <a:spcBef>
                <a:spcPts val="0"/>
              </a:spcBef>
              <a:buNone/>
            </a:pPr>
            <a:endParaRPr lang="en-CA" sz="800" b="1" dirty="0"/>
          </a:p>
          <a:p>
            <a:pPr marL="0" indent="0">
              <a:spcBef>
                <a:spcPts val="0"/>
              </a:spcBef>
              <a:buNone/>
            </a:pPr>
            <a:r>
              <a:rPr lang="en-CA" sz="2000" b="1" dirty="0"/>
              <a:t>Realities: </a:t>
            </a:r>
          </a:p>
          <a:p>
            <a:pPr>
              <a:spcBef>
                <a:spcPts val="0"/>
              </a:spcBef>
            </a:pPr>
            <a:r>
              <a:rPr lang="en-CA" sz="2000" b="1" dirty="0"/>
              <a:t>First</a:t>
            </a:r>
            <a:r>
              <a:rPr lang="en-CA" sz="2000" dirty="0"/>
              <a:t> – as batteries designed 20 years ago drop to 80% of original capacity, after 15 years of use, they still function admirably as great batteries for another up-to-20 years, providing cheap backup power for solar or wind-powered homes / </a:t>
            </a:r>
            <a:r>
              <a:rPr lang="en-CA" sz="2000" dirty="0">
                <a:solidFill>
                  <a:schemeClr val="tx1"/>
                </a:solidFill>
              </a:rPr>
              <a:t>businesses</a:t>
            </a:r>
            <a:r>
              <a:rPr lang="en-CA" sz="2000" b="1" dirty="0">
                <a:solidFill>
                  <a:schemeClr val="tx1"/>
                </a:solidFill>
              </a:rPr>
              <a:t>.  </a:t>
            </a:r>
            <a:r>
              <a:rPr lang="en-CA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Demand for used EV batteries is so high, battery recyclers are literally going bankrupt.</a:t>
            </a:r>
          </a:p>
          <a:p>
            <a:pPr>
              <a:spcBef>
                <a:spcPts val="0"/>
              </a:spcBef>
            </a:pPr>
            <a:r>
              <a:rPr lang="en-CA" sz="2000" b="1" dirty="0"/>
              <a:t>Second: </a:t>
            </a:r>
            <a:r>
              <a:rPr lang="en-CA" sz="2000" dirty="0"/>
              <a:t>virtually 100% of the critical minerals can be recovered when the batteries actually get to end of life.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5105B-E35A-62D7-B7CC-F4111608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E88B5-C166-A77D-4F63-09FC0723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13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F84D2-8478-37BF-0F54-F9A84C6AD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7F8D7-34C2-2093-6A44-D7B3CF8BB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677D-D394-C2BE-7C55-CEA83FBF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41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Fighting back: Here comes the Misinformation and  FUD (fear uncertainty and doubt)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4B8-3EF2-B923-C85A-3BC22116B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9900"/>
            <a:ext cx="8596668" cy="45085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MYTH 5: </a:t>
            </a:r>
            <a:r>
              <a:rPr lang="en-CA" sz="2000" dirty="0">
                <a:solidFill>
                  <a:srgbClr val="FF0000"/>
                </a:solidFill>
              </a:rPr>
              <a:t>“The wind doesn’t always blow, the sun doesn’t always shine, and grid scale batteries are 10 years away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000" dirty="0"/>
              <a:t>    	</a:t>
            </a:r>
            <a:r>
              <a:rPr lang="en-CA" sz="1400" i="1" dirty="0"/>
              <a:t>Think tank “Distinguished Fellow” - former Pathways exec - CBC news January 2026</a:t>
            </a:r>
          </a:p>
          <a:p>
            <a:pPr marL="0" indent="0">
              <a:buNone/>
            </a:pPr>
            <a:r>
              <a:rPr lang="en-CA" sz="2000" b="1" dirty="0"/>
              <a:t>Reality: Someone should tell California! (and Europe) </a:t>
            </a:r>
          </a:p>
          <a:p>
            <a:r>
              <a:rPr lang="en-CA" sz="2000" dirty="0"/>
              <a:t>All of </a:t>
            </a:r>
            <a:r>
              <a:rPr lang="en-CA" sz="2000" u="sng" dirty="0"/>
              <a:t>March</a:t>
            </a:r>
            <a:r>
              <a:rPr lang="en-CA" sz="2000" dirty="0"/>
              <a:t>, California’s #1 source of energy for the month was solar, meeting 31.4% of demand. Wind 12.8% Batteries 8.9%  Fossil fuels 10.9%</a:t>
            </a:r>
          </a:p>
          <a:p>
            <a:r>
              <a:rPr lang="en-CA" sz="2000" dirty="0"/>
              <a:t>Approximately 70% of all of their electricity came from true renewables.  (i.e. excluding nuclear) </a:t>
            </a:r>
          </a:p>
          <a:p>
            <a:r>
              <a:rPr lang="en-CA" sz="2000" dirty="0"/>
              <a:t>Daily: Solar took over as #1 at 7 AM meeting over 100% of total demand at mid afternoon. Remained #1 for 10 hours, while also charging batteries</a:t>
            </a:r>
          </a:p>
          <a:p>
            <a:r>
              <a:rPr lang="en-CA" sz="2000" dirty="0"/>
              <a:t>Batteries took over as #1 at 4:55 PM – as demand surged when people got home and cooked dinner, until demand slowed at 8:30 PM – on average between 6 and 6:30 PM delivering 38% of all power consumed in the state! (9.9 GWH of the 26 GWH consumed)  AND! Canadian batteries were involved!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478DF-AC10-59E2-4591-55C149A7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327D2-44AA-99E5-91A2-7955BD2F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14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DC2EA-5450-B639-CAF5-1AB4C65F1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69514C-547E-2015-27D4-B5DE725DE2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11065" y="207698"/>
            <a:ext cx="7941273" cy="644260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A3F81-7E57-0BB9-844E-8BCA8523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089" y="6411685"/>
            <a:ext cx="6297612" cy="365125"/>
          </a:xfrm>
        </p:spPr>
        <p:txBody>
          <a:bodyPr/>
          <a:lstStyle/>
          <a:p>
            <a:r>
              <a:rPr lang="en-US" dirty="0"/>
              <a:t>Build Green Atlantic - Gavin Pitchford CEO Delta Management Group / Clean50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7733-1F6E-840A-1077-CF6C8A61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15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1C35D7-4609-1FE8-26DF-59E9A01E2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9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BC14-9823-A0D0-E573-BB45A868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5007"/>
            <a:ext cx="8596668" cy="1346200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Can we win?   Absolutely! </a:t>
            </a:r>
            <a:br>
              <a:rPr lang="en-C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Here’s what gives me confidence: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9AD5-56E1-9630-DF36-165CFC92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50" y="4199780"/>
            <a:ext cx="8596668" cy="1936707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rgbClr val="002060"/>
                </a:solidFill>
              </a:rPr>
              <a:t>Proof we can win… with the right story – and the science!</a:t>
            </a:r>
          </a:p>
          <a:p>
            <a:r>
              <a:rPr lang="en-CA" sz="2800" dirty="0">
                <a:solidFill>
                  <a:srgbClr val="FF0000"/>
                </a:solidFill>
              </a:rPr>
              <a:t>Bonus – we can position ourselves for greater personal prosperity – and offer Canada a future that will serve our children and grand-children.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B8E0D7-62D2-23AE-E1C8-C171D0FA4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28"/>
          <a:stretch>
            <a:fillRect/>
          </a:stretch>
        </p:blipFill>
        <p:spPr>
          <a:xfrm>
            <a:off x="373150" y="1548878"/>
            <a:ext cx="7988300" cy="2592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27E1AD-C874-B676-F8D3-2E5C1DF5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5EA4FA9-A52B-A003-EE3B-1FC8469C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16</a:t>
            </a:fld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6CAE3A-7152-6A59-D187-9547112DB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81B1-05BC-A800-A426-41DE9008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3"/>
            <a:ext cx="8596668" cy="1320800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So… How do we win – and improve our businesses at the same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35FC-0B5F-5BAF-5CF5-0950068A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0987"/>
            <a:ext cx="8596668" cy="4635500"/>
          </a:xfrm>
        </p:spPr>
        <p:txBody>
          <a:bodyPr>
            <a:normAutofit/>
          </a:bodyPr>
          <a:lstStyle/>
          <a:p>
            <a:r>
              <a:rPr lang="en-CA" sz="2800" dirty="0"/>
              <a:t>We stop letting the fossil fuels industry soak up all the oxygen in the room (i.e. favourable policies and subsidies, public opinion) </a:t>
            </a:r>
          </a:p>
          <a:p>
            <a:r>
              <a:rPr lang="en-CA" sz="2800" b="1" dirty="0">
                <a:solidFill>
                  <a:srgbClr val="FF0000"/>
                </a:solidFill>
              </a:rPr>
              <a:t>How? By no longer letting them run unopposed </a:t>
            </a:r>
          </a:p>
          <a:p>
            <a:r>
              <a:rPr lang="en-CA" sz="2800" b="1" dirty="0">
                <a:solidFill>
                  <a:srgbClr val="FF0000"/>
                </a:solidFill>
              </a:rPr>
              <a:t>We “Tout our Clout”! </a:t>
            </a:r>
            <a:r>
              <a:rPr lang="en-CA" sz="2800" dirty="0"/>
              <a:t>We partner with every other member of the clean economy to elevate our clout, because with a combined GDP contribution of 200++ billion, we actually matter more!  More in 2026 – much </a:t>
            </a:r>
            <a:r>
              <a:rPr lang="en-CA" sz="2800" dirty="0" err="1"/>
              <a:t>much</a:t>
            </a:r>
            <a:r>
              <a:rPr lang="en-CA" sz="2800" dirty="0"/>
              <a:t> more in 2036!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FC55-4ACC-05D0-FEE8-BB639ABE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4D2A1-072B-91AF-B1E0-3AC8F964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17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BDE89-7109-4B82-DC8E-16612B64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3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CE6E1-2290-8875-8C48-6F148D89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4ED2-87B8-8A17-468F-3D412F0E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3"/>
            <a:ext cx="8596668" cy="1320800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So… How do we win – and improve our businesses at the same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954E-294B-78B5-1E2D-C73576304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0987"/>
            <a:ext cx="9020458" cy="4635500"/>
          </a:xfrm>
        </p:spPr>
        <p:txBody>
          <a:bodyPr>
            <a:normAutofit/>
          </a:bodyPr>
          <a:lstStyle/>
          <a:p>
            <a:r>
              <a:rPr lang="en-CA" sz="2800" b="1" dirty="0"/>
              <a:t>We lobby hard for our share of support </a:t>
            </a:r>
            <a:r>
              <a:rPr lang="en-CA" sz="2800" dirty="0"/>
              <a:t>from governments across the country for </a:t>
            </a:r>
            <a:r>
              <a:rPr lang="en-CA" sz="2800" dirty="0">
                <a:solidFill>
                  <a:srgbClr val="FF0000"/>
                </a:solidFill>
              </a:rPr>
              <a:t>policy change: </a:t>
            </a:r>
            <a:r>
              <a:rPr lang="en-CA" sz="2800" dirty="0"/>
              <a:t>Stronger building codes, not weaker, Pushing to net zero… Cheaper mortgages AND higher eligibility percentages for net zero homes</a:t>
            </a:r>
          </a:p>
          <a:p>
            <a:r>
              <a:rPr lang="en-CA" sz="2800" b="1" dirty="0"/>
              <a:t>We lobby hard </a:t>
            </a:r>
            <a:r>
              <a:rPr lang="en-CA" sz="2800" dirty="0"/>
              <a:t>for </a:t>
            </a:r>
            <a:r>
              <a:rPr lang="en-CA" sz="2800" dirty="0">
                <a:solidFill>
                  <a:srgbClr val="FF0000"/>
                </a:solidFill>
              </a:rPr>
              <a:t>programs</a:t>
            </a:r>
            <a:r>
              <a:rPr lang="en-CA" sz="2800" dirty="0"/>
              <a:t> that will benefit both Canadians AND aligned clean economy sectors – and help meet climate commitments </a:t>
            </a:r>
            <a:r>
              <a:rPr lang="en-CA" sz="2400" dirty="0"/>
              <a:t>(e.g. incentives for energy efficiency retrofits, net zero homes, rooftop solar or wind, EVs)</a:t>
            </a:r>
            <a:endParaRPr lang="en-CA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DC3C-E733-63EA-3DBD-1246D379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223924"/>
            <a:ext cx="6297612" cy="365125"/>
          </a:xfrm>
        </p:spPr>
        <p:txBody>
          <a:bodyPr/>
          <a:lstStyle/>
          <a:p>
            <a:r>
              <a:rPr lang="en-US" dirty="0"/>
              <a:t>Build Green Atlantic - Gavin Pitchford CEO Delta Management Group / Clean50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A2DED-EAE6-6123-58F4-0FCEB332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18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235E0-6298-7CBD-6689-B921B4105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6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C6505-E8AC-BA27-58B1-03AA6BE73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F82F-495F-851D-D108-DD784BCA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3"/>
            <a:ext cx="8596668" cy="1320800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So… How do we win – and improve our businesses at the same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22D0-9948-9D06-760D-28601721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0987"/>
            <a:ext cx="8596668" cy="4635500"/>
          </a:xfrm>
        </p:spPr>
        <p:txBody>
          <a:bodyPr>
            <a:normAutofit/>
          </a:bodyPr>
          <a:lstStyle/>
          <a:p>
            <a:r>
              <a:rPr lang="en-CA" sz="3600" b="1" dirty="0">
                <a:solidFill>
                  <a:srgbClr val="FF0000"/>
                </a:solidFill>
              </a:rPr>
              <a:t>We explain reality to Canadians: </a:t>
            </a:r>
          </a:p>
          <a:p>
            <a:pPr marL="400050" lvl="1" indent="0">
              <a:buNone/>
            </a:pPr>
            <a:r>
              <a:rPr lang="en-CA" sz="3400" b="1" dirty="0">
                <a:solidFill>
                  <a:srgbClr val="FF0000"/>
                </a:solidFill>
              </a:rPr>
              <a:t>“The ONLY prosperous future we can have in  2040 is the one driven by a home-grown clean economy”</a:t>
            </a:r>
          </a:p>
          <a:p>
            <a:r>
              <a:rPr lang="en-CA" sz="3600" dirty="0"/>
              <a:t>We reassure them, by demonstrating we already have 1,000s of successful businesses and over 700K jobs.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78767-79A2-D190-20D4-8200B26F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87BDA-F7B7-5931-6B41-5B677882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19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47A7F-A2F7-5B36-1844-030DFD13C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5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F2BA-4BAE-B2F7-C27C-BE5A1B04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Getting here…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599C7-E7F5-2CCA-B3A2-9B8911B3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406487"/>
            <a:ext cx="6297612" cy="365125"/>
          </a:xfrm>
        </p:spPr>
        <p:txBody>
          <a:bodyPr/>
          <a:lstStyle/>
          <a:p>
            <a:r>
              <a:rPr lang="en-US" dirty="0"/>
              <a:t>BuildGreen Atlantic - Gavin Pitchford CEO Delta Management Group / Clean50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63791-7F7D-DE67-393F-8E5D6D2C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</a:t>
            </a:fld>
            <a:endParaRPr lang="en-C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237E2F-2C2E-75BE-7EDC-94A6CB82F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52" y="2169896"/>
            <a:ext cx="6946031" cy="23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3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ECAD-21CA-B424-CBF5-198269BF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500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Looking for Partners…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198C-BA6E-F9C9-FC4B-BF26A0A72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8952"/>
            <a:ext cx="9226520" cy="41477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200" b="1" dirty="0"/>
              <a:t>So… IF we get a </a:t>
            </a:r>
            <a:r>
              <a:rPr lang="en-CA" sz="3200" b="1" u="sng" dirty="0"/>
              <a:t>higher price on carbon pollution</a:t>
            </a:r>
            <a:r>
              <a:rPr lang="en-CA" sz="3200" b="1" dirty="0"/>
              <a:t>, how do builders win? </a:t>
            </a:r>
          </a:p>
          <a:p>
            <a:pPr marL="0" indent="0">
              <a:buNone/>
            </a:pPr>
            <a:r>
              <a:rPr lang="en-CA" sz="3200" b="1" dirty="0"/>
              <a:t>Property owners are:</a:t>
            </a:r>
          </a:p>
          <a:p>
            <a:r>
              <a:rPr lang="en-CA" sz="3200" dirty="0"/>
              <a:t>Incentivized to do energy efficiency retrofits</a:t>
            </a:r>
          </a:p>
          <a:p>
            <a:r>
              <a:rPr lang="en-CA" sz="3200" dirty="0"/>
              <a:t>Incentivized to build low carbon from the outset</a:t>
            </a:r>
          </a:p>
          <a:p>
            <a:r>
              <a:rPr lang="en-CA" sz="3200" dirty="0"/>
              <a:t>Incentivized to create net zero homes</a:t>
            </a:r>
          </a:p>
          <a:p>
            <a:r>
              <a:rPr lang="en-CA" sz="3200" dirty="0"/>
              <a:t>Incentivized to electrify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A09D1-09EA-24B5-82CF-9E8F0EEE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44F7A-A85C-73EC-C7FC-2316F373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20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4B43E-E14F-2682-2F21-8CF9FC1C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2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77913-B384-F9F5-911B-450C779A5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BFCA-C1C8-6EDA-89E1-78835B33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500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Looking for Partners…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1B06-4608-3872-98EB-09AEBF25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7132"/>
            <a:ext cx="9239398" cy="4775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So… If that happens, who else wins when builders do?</a:t>
            </a:r>
          </a:p>
          <a:p>
            <a:r>
              <a:rPr lang="en-CA" sz="2400" dirty="0"/>
              <a:t>Clean tech manufacturers / installers / servicing companies </a:t>
            </a:r>
          </a:p>
          <a:p>
            <a:r>
              <a:rPr lang="en-CA" sz="2400" dirty="0"/>
              <a:t>Rooftop / Balcony solar providers / Renewable energy providers</a:t>
            </a:r>
          </a:p>
          <a:p>
            <a:r>
              <a:rPr lang="en-CA" sz="2400" dirty="0"/>
              <a:t>Electricity delivery companies</a:t>
            </a:r>
          </a:p>
          <a:p>
            <a:r>
              <a:rPr lang="en-CA" sz="2400" dirty="0"/>
              <a:t>Consultants / Architects / Engineers across the space</a:t>
            </a:r>
          </a:p>
          <a:p>
            <a:r>
              <a:rPr lang="en-CA" sz="2400" dirty="0"/>
              <a:t>Low carbon materials vendors (lower carbon cement </a:t>
            </a:r>
            <a:r>
              <a:rPr lang="en-CA" sz="2400" dirty="0">
                <a:sym typeface="Wingdings" panose="05000000000000000000" pitchFamily="2" charset="2"/>
              </a:rPr>
              <a:t> tall timber) </a:t>
            </a:r>
          </a:p>
          <a:p>
            <a:r>
              <a:rPr lang="en-CA" sz="2400" dirty="0"/>
              <a:t>EV vendors and EV charging companies / installers</a:t>
            </a:r>
          </a:p>
          <a:p>
            <a:r>
              <a:rPr lang="en-CA" sz="2800" b="1" dirty="0">
                <a:solidFill>
                  <a:srgbClr val="FF0000"/>
                </a:solidFill>
              </a:rPr>
              <a:t>Property owners!! All Canadians win:  Homes that are healthier – quieter - and less expensive to run.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BB133-3C9B-ACD7-5426-3E7A3665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C33FC-9DAB-897E-2E8B-9F84CC6A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21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48CAB-0598-D131-B057-BE867C15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F4A8D-AABE-1BAC-3D1C-B1020EA80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6223-89C4-6569-924E-EF485919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Under Threat: Since Carney has come to power, his government has: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F410-86E7-B518-035D-35F641474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549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CA" sz="2800" dirty="0"/>
              <a:t>cancelled the consumer carbon tax </a:t>
            </a:r>
          </a:p>
          <a:p>
            <a:r>
              <a:rPr lang="en-CA" sz="2800" dirty="0"/>
              <a:t>ditched the proposed cap on oil and gas sector emissions </a:t>
            </a:r>
          </a:p>
          <a:p>
            <a:r>
              <a:rPr lang="en-CA" sz="2800" dirty="0"/>
              <a:t>repealed the electric vehicle sales mandate </a:t>
            </a:r>
          </a:p>
          <a:p>
            <a:r>
              <a:rPr lang="en-CA" sz="2800" dirty="0"/>
              <a:t>struck a deal with Alberta that opens the door to another pipeline, eases methane and carbon limits, supports CCUS</a:t>
            </a:r>
          </a:p>
          <a:p>
            <a:r>
              <a:rPr lang="en-CA" sz="2800" dirty="0"/>
              <a:t>Defunded energy efficiency retrofits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40CA7-A04A-7B5A-8303-8886138E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43DA5-8CED-1303-DE58-7C0A1923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22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C4C8A-BB5E-501D-BD40-4F1ECBFE5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43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87FE-C538-4585-D781-3C4AB609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Under Threat: Since Carney has come to power, his government has: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D802-72C5-3064-CF71-97B06E4EA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549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/>
              <a:t>Under Consideration </a:t>
            </a:r>
          </a:p>
          <a:p>
            <a:pPr marL="0" indent="0">
              <a:buNone/>
            </a:pPr>
            <a:r>
              <a:rPr lang="en-CA" sz="3200" b="1" dirty="0"/>
              <a:t>(</a:t>
            </a:r>
            <a:r>
              <a:rPr lang="en-CA" sz="3200" b="1" u="sng" dirty="0"/>
              <a:t>and VERY BAD FOR US</a:t>
            </a:r>
            <a:r>
              <a:rPr lang="en-CA" sz="3200" b="1" dirty="0"/>
              <a:t>)</a:t>
            </a:r>
          </a:p>
          <a:p>
            <a:r>
              <a:rPr lang="en-CA" sz="3200" dirty="0"/>
              <a:t>Hold or reduce industrial carbon tax</a:t>
            </a:r>
          </a:p>
          <a:p>
            <a:r>
              <a:rPr lang="en-CA" sz="3200" dirty="0"/>
              <a:t>Make building code less onerous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39861-BFE8-0EF2-D43A-E30BA6C3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A549A-7F58-5940-13A4-DAAEB0D9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23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252F5-34D4-0ACF-9FA0-9270F1C9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8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DEFE-ABE1-16D6-DA0F-7683BCC2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How do we fight that and get the policies we want? And that benefit our businesses?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F215-3C42-B9AD-07CA-288829A2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r>
              <a:rPr lang="en-CA" sz="3200" dirty="0"/>
              <a:t>Call your MP, MPP, MLA, Councillor and every cabinet minister you can think of!!  </a:t>
            </a:r>
          </a:p>
          <a:p>
            <a:pPr marL="0" indent="0">
              <a:buNone/>
            </a:pPr>
            <a:r>
              <a:rPr lang="en-CA" sz="3200" dirty="0"/>
              <a:t>   </a:t>
            </a:r>
            <a:r>
              <a:rPr lang="en-CA" sz="3200" i="1" dirty="0"/>
              <a:t>They actually pay attention to those calls!!</a:t>
            </a:r>
          </a:p>
          <a:p>
            <a:r>
              <a:rPr lang="en-CA" sz="3200" dirty="0"/>
              <a:t>Email all of those people as follow ups</a:t>
            </a:r>
          </a:p>
          <a:p>
            <a:r>
              <a:rPr lang="en-CA" sz="3200" dirty="0"/>
              <a:t>Low cost – but powerful</a:t>
            </a:r>
          </a:p>
          <a:p>
            <a:r>
              <a:rPr lang="en-CA" sz="3200" dirty="0"/>
              <a:t>Engage your teams in doing the same… </a:t>
            </a:r>
          </a:p>
          <a:p>
            <a:pPr marL="0" indent="0">
              <a:buNone/>
            </a:pPr>
            <a:endParaRPr lang="en-CA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A0836-0B17-6783-EB87-6418A521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C53DB-6A08-0423-08FF-AE6EBA82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24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DA99C-2B96-428F-06F0-3CF6C8C3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7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E8289-03B0-0F4C-D923-11520F9E9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5226-7BEF-CDCE-4EF3-BCA33CC9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56063" cy="12192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How else do we fight that and get the policies we want? And that benefit our businesses?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4847-57E9-E7F6-636C-59D200DA0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r>
              <a:rPr lang="en-CA" sz="3600" dirty="0"/>
              <a:t>Partner with others – especially aligned industries</a:t>
            </a:r>
          </a:p>
          <a:p>
            <a:r>
              <a:rPr lang="en-CA" sz="3600" dirty="0"/>
              <a:t>We LOBBY HARD!</a:t>
            </a:r>
          </a:p>
          <a:p>
            <a:r>
              <a:rPr lang="en-CA" sz="3600" b="1" dirty="0">
                <a:solidFill>
                  <a:srgbClr val="FF0000"/>
                </a:solidFill>
              </a:rPr>
              <a:t>Have your organization Join CanCIA</a:t>
            </a:r>
          </a:p>
          <a:p>
            <a:pPr marL="400050" lvl="1" indent="0">
              <a:buNone/>
            </a:pPr>
            <a:r>
              <a:rPr lang="en-CA" sz="3400" b="1" i="1" dirty="0">
                <a:solidFill>
                  <a:srgbClr val="FF0000"/>
                </a:solidFill>
              </a:rPr>
              <a:t>Canadian Clean Industry Alliance </a:t>
            </a:r>
          </a:p>
          <a:p>
            <a:endParaRPr lang="en-CA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5096B-DEC8-0131-DB3C-2E9C67F4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35860-8E95-009C-F252-EA12A8D2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25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59809-476B-10C8-42C8-4811EE682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EE3BB6-505E-B55D-32F3-76156191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546" y="789708"/>
            <a:ext cx="8596668" cy="4516583"/>
          </a:xfrm>
        </p:spPr>
        <p:txBody>
          <a:bodyPr>
            <a:noAutofit/>
          </a:bodyPr>
          <a:lstStyle/>
          <a:p>
            <a:r>
              <a:rPr lang="en-CA" sz="8800" dirty="0">
                <a:solidFill>
                  <a:srgbClr val="FF0000"/>
                </a:solidFill>
              </a:rPr>
              <a:t>It’s Time…</a:t>
            </a:r>
            <a:br>
              <a:rPr lang="en-CA" sz="8800" dirty="0">
                <a:solidFill>
                  <a:srgbClr val="FF0000"/>
                </a:solidFill>
              </a:rPr>
            </a:br>
            <a:br>
              <a:rPr lang="en-CA" sz="8800" dirty="0">
                <a:solidFill>
                  <a:srgbClr val="FF0000"/>
                </a:solidFill>
              </a:rPr>
            </a:br>
            <a:r>
              <a:rPr lang="en-CA" sz="8800" dirty="0">
                <a:solidFill>
                  <a:srgbClr val="FF0000"/>
                </a:solidFill>
              </a:rPr>
              <a:t>A call to action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33585-8737-6160-D664-DE84C507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EEEEF-13B7-C1BE-482F-72373B69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116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44D1-53F2-61E5-5564-9947C3C3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8655"/>
            <a:ext cx="8596668" cy="161174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0000"/>
                </a:solidFill>
              </a:rPr>
              <a:t>An invitation to collaborate with other groups and turn our growing economic might into policies and programs that can help us grow!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F6DA0B-5539-C8B6-D81D-E3E505F22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59" y="2160588"/>
            <a:ext cx="7441520" cy="3881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DBBD0-B0A8-12A1-F556-8B09F23B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A078C-8D47-FE0B-A4BC-0B309D4C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16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A2AB06-C3E4-2B6B-C803-7AEA2467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B3C0C-5263-5228-C229-D27E9A10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28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B5E08-AA8E-7ADF-0AFB-2F0EF47E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23" y="311183"/>
            <a:ext cx="4562523" cy="1472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ADAF5-3E62-A6B0-9478-2CFF37361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49" y="1783487"/>
            <a:ext cx="4686270" cy="2427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0D89B-92D4-0668-4807-6C52C4749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23" y="4454951"/>
            <a:ext cx="4767949" cy="15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2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A40D-61A2-1A1A-A64A-5B56AE52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59393" cy="13208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2060"/>
                </a:solidFill>
              </a:rPr>
              <a:t>Identifying and Recognizing Leadership - Driving collaboration through connection…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A27265-5FCA-D2B6-E023-CF1E99837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52" y="2115153"/>
            <a:ext cx="8119773" cy="262769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A6039-4C9B-AA3B-457D-433DFB77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3" y="6384465"/>
            <a:ext cx="6297612" cy="365125"/>
          </a:xfrm>
        </p:spPr>
        <p:txBody>
          <a:bodyPr/>
          <a:lstStyle/>
          <a:p>
            <a:r>
              <a:rPr lang="en-US" dirty="0"/>
              <a:t>Build Green Atlantic - Gavin Pitchford CEO Delta Management Group / Clean50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4483E-247B-B3D6-578C-DEE6E9F8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3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DB342-408A-781D-8EB8-9FC83F59B7BF}"/>
              </a:ext>
            </a:extLst>
          </p:cNvPr>
          <p:cNvSpPr txBox="1"/>
          <p:nvPr/>
        </p:nvSpPr>
        <p:spPr>
          <a:xfrm>
            <a:off x="677333" y="5009657"/>
            <a:ext cx="91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16 years / 1000+ members  / 1,000+ collaborations per Summit / 100 Awards per year </a:t>
            </a:r>
          </a:p>
        </p:txBody>
      </p:sp>
    </p:spTree>
    <p:extLst>
      <p:ext uri="{BB962C8B-B14F-4D97-AF65-F5344CB8AC3E}">
        <p14:creationId xmlns:p14="http://schemas.microsoft.com/office/powerpoint/2010/main" val="383650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8DC0-8EAB-E31F-F36C-CC434CE5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01" y="673790"/>
            <a:ext cx="6142545" cy="1133447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Questions of You…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18F9F-B0AE-13B9-73CF-145157799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610" y="1996440"/>
            <a:ext cx="7766936" cy="3855719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CA" sz="2600" dirty="0"/>
              <a:t>How many of you are “Green Builders” because you make way more money and have gotten wealthy by building green? 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600" dirty="0"/>
              <a:t>How many motivated in large part because you care about the environment and humanity doing less to drive climate change?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600" dirty="0"/>
              <a:t>How many folks here are founders, partners, owners or senior execs in their organization?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D5C18-57C7-9040-3BEA-F250748C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1DFCA-ED50-B9D0-30FF-8AC6BCC1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4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024F7-7CAF-4FD8-24E6-ECF96BA3D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65CE2-6B94-D1D6-7831-16D7043B0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AF9D-F9DF-243D-87A3-FC13483E2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409" y="546706"/>
            <a:ext cx="7766936" cy="919237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More questions for You…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CF5DA-23CB-3D5D-65F0-B5D6CBDE0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124" y="1685542"/>
            <a:ext cx="7766936" cy="4468516"/>
          </a:xfrm>
        </p:spPr>
        <p:txBody>
          <a:bodyPr>
            <a:normAutofit/>
          </a:bodyPr>
          <a:lstStyle/>
          <a:p>
            <a:pPr algn="l"/>
            <a:r>
              <a:rPr lang="en-CA" sz="2400" dirty="0"/>
              <a:t>Multiple Choice: </a:t>
            </a:r>
            <a:r>
              <a:rPr lang="en-CA" sz="2400" u="sng" dirty="0"/>
              <a:t>WITHOUT GOOGLING! </a:t>
            </a:r>
            <a:r>
              <a:rPr lang="en-CA" sz="2400" dirty="0"/>
              <a:t>What Percentage of Canada’s GDP comes from the oil industry? 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60%+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40-60 %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20-40 %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10-20 %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&lt;10%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&lt;5%</a:t>
            </a:r>
          </a:p>
          <a:p>
            <a:pPr marL="457200" indent="-457200" algn="l">
              <a:buAutoNum type="alphaLcParenR"/>
            </a:pPr>
            <a:endParaRPr lang="en-CA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867A3-AEA4-5841-C5F8-8712D29F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0151A-47FD-5EF9-0B45-74001BB8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5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BAA92-F6BC-3006-107D-D73E8C75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522E-02C1-2491-B621-A2FBE9C0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73" y="451513"/>
            <a:ext cx="9780585" cy="1093952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Canada’s “Clean Economy” Sectors Defined: </a:t>
            </a:r>
            <a:br>
              <a:rPr lang="en-C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You might be a sector member if… </a:t>
            </a:r>
            <a:br>
              <a:rPr lang="en-CA" dirty="0">
                <a:solidFill>
                  <a:schemeClr val="accent2">
                    <a:lumMod val="75000"/>
                  </a:schemeClr>
                </a:solidFill>
              </a:rPr>
            </a:br>
            <a:endParaRPr lang="en-C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A24C0-AEF6-6A78-6FC6-469426CB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6045"/>
            <a:ext cx="8596668" cy="408556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CA" sz="2000" i="1" dirty="0"/>
              <a:t>you do better when governments impose the true cost of externalities that industries presently “take” free from the environment, but which then impose a cost on all of us…</a:t>
            </a:r>
          </a:p>
          <a:p>
            <a:pPr marL="0" lvl="0" indent="0">
              <a:buNone/>
            </a:pPr>
            <a:r>
              <a:rPr lang="en-CA" sz="1000" i="1" dirty="0"/>
              <a:t> </a:t>
            </a:r>
            <a:r>
              <a:rPr lang="en-CA" sz="2000" i="1" dirty="0"/>
              <a:t>For example, if your business would do better when:</a:t>
            </a:r>
          </a:p>
          <a:p>
            <a:r>
              <a:rPr lang="en-CA" sz="2000" i="1" dirty="0"/>
              <a:t>The cost of carbon pollution or energy consumption increases </a:t>
            </a:r>
            <a:endParaRPr lang="en-CA" sz="2000" dirty="0"/>
          </a:p>
          <a:p>
            <a:pPr lvl="0"/>
            <a:r>
              <a:rPr lang="en-CA" sz="2000" i="1" dirty="0"/>
              <a:t>The cost of water or waste increases</a:t>
            </a:r>
          </a:p>
          <a:p>
            <a:pPr lvl="0"/>
            <a:r>
              <a:rPr lang="en-CA" sz="2000" i="1" dirty="0"/>
              <a:t>Protection for the environment increases</a:t>
            </a:r>
            <a:endParaRPr lang="en-CA" sz="2000" dirty="0"/>
          </a:p>
          <a:p>
            <a:r>
              <a:rPr lang="en-CA" sz="2000" i="1" dirty="0"/>
              <a:t>Climate action / transition / building community resilience to severe climate events are prioritized by government</a:t>
            </a:r>
          </a:p>
          <a:p>
            <a:r>
              <a:rPr lang="en-CA" sz="2000" i="1" dirty="0"/>
              <a:t>full life cycle costs are included in government procurement (including energy use and end-of-life waste disposal in particular) </a:t>
            </a:r>
            <a:endParaRPr lang="en-CA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DA92F-6277-573A-F913-9E0DE37E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A77D6-C62E-6AA7-5944-2A1201F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6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557FE-0C83-4D77-83C0-3D921478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7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FE22-728E-AA56-3505-FC1B27A3B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DCE7-28AA-FE8B-AC5D-4D659845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589" y="131304"/>
            <a:ext cx="7999792" cy="1435344"/>
          </a:xfrm>
        </p:spPr>
        <p:txBody>
          <a:bodyPr/>
          <a:lstStyle/>
          <a:p>
            <a:pPr algn="l"/>
            <a:r>
              <a:rPr lang="en-CA" sz="4400" dirty="0">
                <a:solidFill>
                  <a:schemeClr val="accent2">
                    <a:lumMod val="75000"/>
                  </a:schemeClr>
                </a:solidFill>
              </a:rPr>
              <a:t>Still more questions for you…</a:t>
            </a:r>
            <a:br>
              <a:rPr lang="en-C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Is the portion of Canada’s GDP from the “Clean Economy” more or less than the amount from the: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D6C7A-F0D4-E505-3534-013DC217F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79" y="1665253"/>
            <a:ext cx="3718076" cy="4468516"/>
          </a:xfrm>
        </p:spPr>
        <p:txBody>
          <a:bodyPr>
            <a:normAutofit/>
          </a:bodyPr>
          <a:lstStyle/>
          <a:p>
            <a:pPr marL="457200" indent="-457200" algn="l">
              <a:buFont typeface="Wingdings 3" charset="2"/>
              <a:buAutoNum type="alphaLcParenR"/>
            </a:pPr>
            <a:r>
              <a:rPr lang="en-CA" sz="2400" dirty="0"/>
              <a:t>Steel Industry?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Aluminum Industry?</a:t>
            </a:r>
          </a:p>
          <a:p>
            <a:pPr marL="457200" indent="-457200" algn="l">
              <a:buFont typeface="Wingdings 3" charset="2"/>
              <a:buAutoNum type="alphaLcParenR"/>
            </a:pPr>
            <a:r>
              <a:rPr lang="en-CA" sz="2400" dirty="0"/>
              <a:t>Automobile Industry?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Lumber Industry?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Housing Industry? 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Non-Res Construction?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Mining Industry?</a:t>
            </a:r>
          </a:p>
          <a:p>
            <a:pPr marL="457200" indent="-457200" algn="l">
              <a:buAutoNum type="alphaLcParenR"/>
            </a:pPr>
            <a:r>
              <a:rPr lang="en-CA" sz="2400" dirty="0"/>
              <a:t>Oil Industry?</a:t>
            </a:r>
          </a:p>
          <a:p>
            <a:pPr algn="l"/>
            <a:r>
              <a:rPr lang="en-CA" sz="2400" b="1" dirty="0"/>
              <a:t>Clean Economy </a:t>
            </a:r>
            <a:r>
              <a:rPr lang="en-CA" sz="2400" dirty="0"/>
              <a:t>GDP ?? </a:t>
            </a:r>
          </a:p>
          <a:p>
            <a:pPr marL="457200" indent="-457200" algn="l">
              <a:buAutoNum type="alphaLcParenR"/>
            </a:pPr>
            <a:endParaRPr lang="en-CA" sz="2400" dirty="0"/>
          </a:p>
        </p:txBody>
      </p:sp>
      <p:sp>
        <p:nvSpPr>
          <p:cNvPr id="6" name="Shape 14">
            <a:extLst>
              <a:ext uri="{FF2B5EF4-FFF2-40B4-BE49-F238E27FC236}">
                <a16:creationId xmlns:a16="http://schemas.microsoft.com/office/drawing/2014/main" id="{AADBE9A5-E8C5-DD88-F162-77F38269F5BD}"/>
              </a:ext>
            </a:extLst>
          </p:cNvPr>
          <p:cNvSpPr/>
          <p:nvPr/>
        </p:nvSpPr>
        <p:spPr>
          <a:xfrm>
            <a:off x="4838556" y="1741455"/>
            <a:ext cx="2961544" cy="397463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$4.2  | ~$7     |    23,000</a:t>
            </a:r>
          </a:p>
        </p:txBody>
      </p:sp>
      <p:sp>
        <p:nvSpPr>
          <p:cNvPr id="7" name="Shape 14">
            <a:extLst>
              <a:ext uri="{FF2B5EF4-FFF2-40B4-BE49-F238E27FC236}">
                <a16:creationId xmlns:a16="http://schemas.microsoft.com/office/drawing/2014/main" id="{E238F130-36A9-D81F-6382-2429116EC584}"/>
              </a:ext>
            </a:extLst>
          </p:cNvPr>
          <p:cNvSpPr/>
          <p:nvPr/>
        </p:nvSpPr>
        <p:spPr>
          <a:xfrm>
            <a:off x="4852415" y="2183482"/>
            <a:ext cx="2961544" cy="402336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$6.2  |  ~10    |   13,800</a:t>
            </a:r>
          </a:p>
        </p:txBody>
      </p:sp>
      <p:sp>
        <p:nvSpPr>
          <p:cNvPr id="8" name="Shape 14">
            <a:extLst>
              <a:ext uri="{FF2B5EF4-FFF2-40B4-BE49-F238E27FC236}">
                <a16:creationId xmlns:a16="http://schemas.microsoft.com/office/drawing/2014/main" id="{CFC9B386-0234-EBE9-8370-FBBDD9779F2E}"/>
              </a:ext>
            </a:extLst>
          </p:cNvPr>
          <p:cNvSpPr/>
          <p:nvPr/>
        </p:nvSpPr>
        <p:spPr>
          <a:xfrm>
            <a:off x="4868555" y="2662048"/>
            <a:ext cx="2961544" cy="402336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$17.  |  ~30    |  130,000</a:t>
            </a:r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99A94EA5-36EB-76AB-F3BC-5DFE59776AB8}"/>
              </a:ext>
            </a:extLst>
          </p:cNvPr>
          <p:cNvSpPr/>
          <p:nvPr/>
        </p:nvSpPr>
        <p:spPr>
          <a:xfrm>
            <a:off x="4852415" y="3155386"/>
            <a:ext cx="2961544" cy="402336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~$32  | ~42    |   199,345</a:t>
            </a:r>
          </a:p>
        </p:txBody>
      </p:sp>
      <p:sp>
        <p:nvSpPr>
          <p:cNvPr id="10" name="Shape 14">
            <a:extLst>
              <a:ext uri="{FF2B5EF4-FFF2-40B4-BE49-F238E27FC236}">
                <a16:creationId xmlns:a16="http://schemas.microsoft.com/office/drawing/2014/main" id="{918AEB08-F192-90B1-0C44-1CFFE0B94F8D}"/>
              </a:ext>
            </a:extLst>
          </p:cNvPr>
          <p:cNvSpPr/>
          <p:nvPr/>
        </p:nvSpPr>
        <p:spPr>
          <a:xfrm>
            <a:off x="4838559" y="3647952"/>
            <a:ext cx="2961545" cy="402336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~$53  | ~80    |~ 650,000</a:t>
            </a: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76AF0B5F-F552-D117-3FDD-BBA9905E1A19}"/>
              </a:ext>
            </a:extLst>
          </p:cNvPr>
          <p:cNvSpPr/>
          <p:nvPr/>
        </p:nvSpPr>
        <p:spPr>
          <a:xfrm>
            <a:off x="4852416" y="4774850"/>
            <a:ext cx="2487168" cy="402336"/>
          </a:xfrm>
          <a:prstGeom prst="rect">
            <a:avLst/>
          </a:prstGeom>
        </p:spPr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185D6242-6435-4735-2496-A1FA5A18EF64}"/>
              </a:ext>
            </a:extLst>
          </p:cNvPr>
          <p:cNvSpPr/>
          <p:nvPr/>
        </p:nvSpPr>
        <p:spPr>
          <a:xfrm>
            <a:off x="4838558" y="4099796"/>
            <a:ext cx="2961546" cy="402336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~$80  |  ~95   |~ 950,000</a:t>
            </a: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F962865D-F643-CCCE-473B-0B755F327B98}"/>
              </a:ext>
            </a:extLst>
          </p:cNvPr>
          <p:cNvSpPr/>
          <p:nvPr/>
        </p:nvSpPr>
        <p:spPr>
          <a:xfrm>
            <a:off x="4838557" y="4644968"/>
            <a:ext cx="2961547" cy="402336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$112  | ~156  |~ 430,000</a:t>
            </a:r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AB5E61B3-CBA4-0CFB-CED9-D57503A2A68F}"/>
              </a:ext>
            </a:extLst>
          </p:cNvPr>
          <p:cNvSpPr/>
          <p:nvPr/>
        </p:nvSpPr>
        <p:spPr>
          <a:xfrm>
            <a:off x="4838557" y="5146460"/>
            <a:ext cx="2961548" cy="402336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~$85  | ~207  |~ 150,000</a:t>
            </a:r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D54B153D-4809-1112-B9FA-B9A34678720D}"/>
              </a:ext>
            </a:extLst>
          </p:cNvPr>
          <p:cNvSpPr/>
          <p:nvPr/>
        </p:nvSpPr>
        <p:spPr>
          <a:xfrm>
            <a:off x="4838556" y="5667770"/>
            <a:ext cx="2961548" cy="402336"/>
          </a:xfrm>
          <a:prstGeom prst="rect">
            <a:avLst/>
          </a:prstGeom>
          <a:solidFill>
            <a:srgbClr val="0D5E8A"/>
          </a:solidFill>
          <a:ln w="12700">
            <a:solidFill>
              <a:srgbClr val="0D5E8A"/>
            </a:solidFill>
            <a:prstDash val="solid"/>
          </a:ln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~140 |~290  |~ 700,000+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D45B270-F9E9-C902-9885-92CD8556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Build Green Atlantic - Gavin Pitchford CEO Delta Management Group / Clean50</a:t>
            </a:r>
            <a:endParaRPr lang="en-CA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F10BA8C-C883-D81D-1CE3-7AEA0988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7</a:t>
            </a:fld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AD8FD7-A727-8C25-DE33-C4D215171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6B18D8-43E9-E8D6-7FCF-596B188B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" y="1"/>
            <a:ext cx="1223588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3CB16-E5CC-B94B-0E28-887AF3FF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E3AA5-99C4-634D-89AE-69C0E2E5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8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17A94-0A60-B070-9A94-9AF379FAC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7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6918-333E-A1F5-0C79-274B14E6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Fossil Fuel Industry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DA447-0EA1-478E-4BC3-6EAC1C3DC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4618"/>
            <a:ext cx="8834966" cy="5392882"/>
          </a:xfrm>
        </p:spPr>
        <p:txBody>
          <a:bodyPr>
            <a:normAutofit/>
          </a:bodyPr>
          <a:lstStyle/>
          <a:p>
            <a:r>
              <a:rPr lang="en-CA" sz="2200" dirty="0"/>
              <a:t>Per the</a:t>
            </a:r>
            <a:r>
              <a:rPr lang="en-CA" sz="2200" b="1" dirty="0"/>
              <a:t> IMF</a:t>
            </a:r>
            <a:r>
              <a:rPr lang="en-CA" sz="2200" dirty="0"/>
              <a:t>, we have the single most subsidized oil producers in the world – at $61 Billion per year, including costs borne by society (health, clean up, environmental damage etc.) </a:t>
            </a:r>
          </a:p>
          <a:p>
            <a:r>
              <a:rPr lang="en-CA" sz="2200" dirty="0"/>
              <a:t>Per Environmental Defense – Average of $29 Billion per year (direct subsidies only i.e. payments + pipelines)</a:t>
            </a:r>
          </a:p>
          <a:p>
            <a:r>
              <a:rPr lang="en-CA" sz="2200" dirty="0"/>
              <a:t>Average profits / annum last 5 years:  $30 billion</a:t>
            </a:r>
          </a:p>
          <a:p>
            <a:r>
              <a:rPr lang="en-CA" sz="2200" dirty="0"/>
              <a:t>Ownership: 56-75% non-Canadian </a:t>
            </a:r>
            <a:r>
              <a:rPr lang="en-CA" sz="2200" dirty="0">
                <a:sym typeface="Wingdings" panose="05000000000000000000" pitchFamily="2" charset="2"/>
              </a:rPr>
              <a:t></a:t>
            </a:r>
            <a:r>
              <a:rPr lang="en-CA" sz="2200" dirty="0"/>
              <a:t> dividends / profits leave Canada</a:t>
            </a:r>
          </a:p>
          <a:p>
            <a:r>
              <a:rPr lang="en-CA" sz="2200" dirty="0"/>
              <a:t>Revenue focused within 5 big companies / locations = heightened community impacts / our eggs in only a few baskets</a:t>
            </a:r>
          </a:p>
          <a:p>
            <a:r>
              <a:rPr lang="en-CA" sz="2200" b="1" dirty="0"/>
              <a:t>Job decline</a:t>
            </a:r>
            <a:r>
              <a:rPr lang="en-CA" sz="2200" dirty="0"/>
              <a:t>: 2013: 215,000 | 2023: 177,000 | 2026: 150,000 Another 50,000 losses forecast lost by 2040.  Already less than 1%.</a:t>
            </a: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A3BD5-3D1B-EE50-C44B-B790FD7C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 Green Atlantic - Gavin Pitchford CEO Delta Management Group / Clean50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E0682-0D7E-D778-B4BE-749A603A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660D-9FF7-4BCB-952C-4E3130A0DE35}" type="slidenum">
              <a:rPr lang="en-CA" smtClean="0"/>
              <a:t>9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29F36-A4C8-0CE9-9CB8-F1A51180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19" y="6136487"/>
            <a:ext cx="16229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803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12918</TotalTime>
  <Words>2466</Words>
  <Application>Microsoft Office PowerPoint</Application>
  <PresentationFormat>Widescreen</PresentationFormat>
  <Paragraphs>207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Arial</vt:lpstr>
      <vt:lpstr>Trebuchet MS</vt:lpstr>
      <vt:lpstr>Wingdings</vt:lpstr>
      <vt:lpstr>Wingdings 3</vt:lpstr>
      <vt:lpstr>Facet</vt:lpstr>
      <vt:lpstr>Presentation to BuildGreen Atlantic   Halifax, Nova Scotia, April 28, 2026</vt:lpstr>
      <vt:lpstr>Getting here…</vt:lpstr>
      <vt:lpstr>Identifying and Recognizing Leadership - Driving collaboration through connection… </vt:lpstr>
      <vt:lpstr>Questions of You…</vt:lpstr>
      <vt:lpstr>More questions for You…</vt:lpstr>
      <vt:lpstr>Canada’s “Clean Economy” Sectors Defined:  You might be a sector member if…  </vt:lpstr>
      <vt:lpstr>Still more questions for you… Is the portion of Canada’s GDP from the “Clean Economy” more or less than the amount from the:</vt:lpstr>
      <vt:lpstr>PowerPoint Presentation</vt:lpstr>
      <vt:lpstr>Fossil Fuel Industry in Canada</vt:lpstr>
      <vt:lpstr>Fossil Fuel Industry in Canada</vt:lpstr>
      <vt:lpstr>In this room, most of us agree: The “clean economy” is better than our existing, fossil fuel focused economy. Yes, it’s a low bar…    But… the fossil fuel industry won’t go quietly…     For us to prevail, we will need to do 2 things:  </vt:lpstr>
      <vt:lpstr>They’re gonna fight back: Misinformation and FUD (fear - uncertainty - doubt) </vt:lpstr>
      <vt:lpstr>Fighting back: DEMOTIVATION through more FUD / misinformation</vt:lpstr>
      <vt:lpstr>Fighting back: Here comes the Misinformation and  FUD (fear uncertainty and doubt) </vt:lpstr>
      <vt:lpstr>PowerPoint Presentation</vt:lpstr>
      <vt:lpstr>Can we win?   Absolutely!  Here’s what gives me confidence:</vt:lpstr>
      <vt:lpstr>So… How do we win – and improve our businesses at the same time?</vt:lpstr>
      <vt:lpstr>So… How do we win – and improve our businesses at the same time?</vt:lpstr>
      <vt:lpstr>So… How do we win – and improve our businesses at the same time?</vt:lpstr>
      <vt:lpstr>Looking for Partners…</vt:lpstr>
      <vt:lpstr>Looking for Partners…</vt:lpstr>
      <vt:lpstr>Under Threat: Since Carney has come to power, his government has:</vt:lpstr>
      <vt:lpstr>Under Threat: Since Carney has come to power, his government has:</vt:lpstr>
      <vt:lpstr>How do we fight that and get the policies we want? And that benefit our businesses?</vt:lpstr>
      <vt:lpstr>How else do we fight that and get the policies we want? And that benefit our businesses?</vt:lpstr>
      <vt:lpstr>It’s Time…  A call to action</vt:lpstr>
      <vt:lpstr>An invitation to collaborate with other groups and turn our growing economic might into policies and programs that can help us grow!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Gavin Pitchford</dc:creator>
  <cp:lastModifiedBy>Gavin Pitchford</cp:lastModifiedBy>
  <cp:revision>20</cp:revision>
  <dcterms:created xsi:type="dcterms:W3CDTF">2026-04-04T21:47:08Z</dcterms:created>
  <dcterms:modified xsi:type="dcterms:W3CDTF">2026-05-01T20:30:11Z</dcterms:modified>
</cp:coreProperties>
</file>